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34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3E0"/>
    <a:srgbClr val="C5E3DD"/>
    <a:srgbClr val="82C7BA"/>
    <a:srgbClr val="9CF0E2"/>
    <a:srgbClr val="F3CA1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7072D-639F-482F-A056-CDEFD8246BA5}" v="4" dt="2018-10-11T09:44:20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8"/>
    <p:restoredTop sz="93883" autoAdjust="0"/>
  </p:normalViewPr>
  <p:slideViewPr>
    <p:cSldViewPr snapToGrid="0" snapToObjects="1">
      <p:cViewPr>
        <p:scale>
          <a:sx n="130" d="100"/>
          <a:sy n="130" d="100"/>
        </p:scale>
        <p:origin x="-58" y="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3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ley, Gwyneth" userId="53b49fc9-45e9-4850-ba3e-e8efb2ca297d" providerId="ADAL" clId="{B762161A-3A1B-406D-A026-76E713E15767}"/>
    <pc:docChg chg="modSld">
      <pc:chgData name="Langley, Gwyneth" userId="53b49fc9-45e9-4850-ba3e-e8efb2ca297d" providerId="ADAL" clId="{B762161A-3A1B-406D-A026-76E713E15767}" dt="2018-10-11T09:44:20.534" v="3" actId="113"/>
      <pc:docMkLst>
        <pc:docMk/>
      </pc:docMkLst>
      <pc:sldChg chg="modSp">
        <pc:chgData name="Langley, Gwyneth" userId="53b49fc9-45e9-4850-ba3e-e8efb2ca297d" providerId="ADAL" clId="{B762161A-3A1B-406D-A026-76E713E15767}" dt="2018-10-11T09:44:20.534" v="3" actId="113"/>
        <pc:sldMkLst>
          <pc:docMk/>
          <pc:sldMk cId="2129453706" sldId="334"/>
        </pc:sldMkLst>
        <pc:spChg chg="mod">
          <ac:chgData name="Langley, Gwyneth" userId="53b49fc9-45e9-4850-ba3e-e8efb2ca297d" providerId="ADAL" clId="{B762161A-3A1B-406D-A026-76E713E15767}" dt="2018-10-11T09:44:20.534" v="3" actId="113"/>
          <ac:spMkLst>
            <pc:docMk/>
            <pc:sldMk cId="2129453706" sldId="334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D1B8-17ED-6448-9989-DA01EB39B1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2EFF-4995-EC4E-B67F-11290DA6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7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2EFF-4995-EC4E-B67F-11290DA66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141" y="4155962"/>
            <a:ext cx="3595916" cy="967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6142" y="2830399"/>
            <a:ext cx="359591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1"/>
          <a:stretch/>
        </p:blipFill>
        <p:spPr>
          <a:xfrm>
            <a:off x="2988077" y="-1117599"/>
            <a:ext cx="6155923" cy="863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2" y="1181235"/>
            <a:ext cx="3238568" cy="10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ED3BC6-4352-DE42-8DC4-00A0577CBC05}" type="slidenum">
              <a:rPr lang="uk-UA" smtClean="0">
                <a:solidFill>
                  <a:schemeClr val="accent1"/>
                </a:solidFill>
              </a:rPr>
              <a:pPr/>
              <a:t>‹#›</a:t>
            </a:fld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198" y="1473082"/>
            <a:ext cx="3849510" cy="3938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198" y="2265701"/>
            <a:ext cx="3886200" cy="35274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7807" y="1441788"/>
            <a:ext cx="3887391" cy="4251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778998" y="2234631"/>
            <a:ext cx="3886200" cy="35584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0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47686"/>
            <a:ext cx="82080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447686"/>
            <a:ext cx="38862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78998" y="1441788"/>
            <a:ext cx="38862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ED3BC6-4352-DE42-8DC4-00A0577CBC05}" type="slidenum">
              <a:rPr lang="uk-UA" smtClean="0">
                <a:solidFill>
                  <a:schemeClr val="tx2"/>
                </a:solidFill>
              </a:rPr>
              <a:pPr/>
              <a:t>‹#›</a:t>
            </a:fld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198" y="1473082"/>
            <a:ext cx="3849510" cy="3938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198" y="2265701"/>
            <a:ext cx="3886200" cy="35274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7807" y="1441788"/>
            <a:ext cx="3887391" cy="4251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778998" y="2234631"/>
            <a:ext cx="3886200" cy="35584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7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47686"/>
            <a:ext cx="82080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22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447686"/>
            <a:ext cx="38862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78998" y="1441788"/>
            <a:ext cx="38862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6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ED3BC6-4352-DE42-8DC4-00A0577CBC05}" type="slidenum">
              <a:rPr lang="uk-UA" smtClean="0">
                <a:solidFill>
                  <a:schemeClr val="accent2"/>
                </a:solidFill>
              </a:rPr>
              <a:pPr/>
              <a:t>‹#›</a:t>
            </a:fld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198" y="1473082"/>
            <a:ext cx="3849510" cy="3938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198" y="2265701"/>
            <a:ext cx="3886200" cy="352742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7807" y="1441788"/>
            <a:ext cx="3887391" cy="4251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778998" y="2234631"/>
            <a:ext cx="3886200" cy="355849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4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9089" r="57333" b="276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228" y="4373677"/>
            <a:ext cx="6077860" cy="4523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3228" y="3802858"/>
            <a:ext cx="6295572" cy="493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0" y="2082800"/>
            <a:ext cx="3018634" cy="9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8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291" y="2818475"/>
            <a:ext cx="6295572" cy="483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99291" y="2226419"/>
            <a:ext cx="6295572" cy="4933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60" y="685219"/>
            <a:ext cx="3018634" cy="972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69"/>
          <a:stretch/>
        </p:blipFill>
        <p:spPr>
          <a:xfrm>
            <a:off x="49952" y="2390273"/>
            <a:ext cx="9217066" cy="44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14854" r="59545" b="27661"/>
          <a:stretch/>
        </p:blipFill>
        <p:spPr>
          <a:xfrm flipV="1">
            <a:off x="1" y="-545435"/>
            <a:ext cx="9144000" cy="7403431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7" y="1251284"/>
            <a:ext cx="3071227" cy="991178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13228" y="3314898"/>
            <a:ext cx="6077860" cy="4523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228" y="2744079"/>
            <a:ext cx="6295572" cy="493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1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47686"/>
            <a:ext cx="8208000" cy="4351338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5" y="5905215"/>
            <a:ext cx="2547915" cy="7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44768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78998" y="1441788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198" y="1473082"/>
            <a:ext cx="3849510" cy="39381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198" y="2265701"/>
            <a:ext cx="3886200" cy="3527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7807" y="1441788"/>
            <a:ext cx="3887391" cy="4251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778998" y="2234631"/>
            <a:ext cx="3886200" cy="3558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47686"/>
            <a:ext cx="82080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0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8" y="365127"/>
            <a:ext cx="8208000" cy="60642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199" y="1074057"/>
            <a:ext cx="8208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447686"/>
            <a:ext cx="38862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78998" y="1441788"/>
            <a:ext cx="38862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798" y="609259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987141"/>
            <a:ext cx="1262745" cy="4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9ED3BC6-4352-DE42-8DC4-00A0577CBC0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664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5" r:id="rId3"/>
    <p:sldLayoutId id="2147483686" r:id="rId4"/>
    <p:sldLayoutId id="2147483662" r:id="rId5"/>
    <p:sldLayoutId id="2147483663" r:id="rId6"/>
    <p:sldLayoutId id="2147483664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  <p:sldLayoutId id="2147483681" r:id="rId14"/>
    <p:sldLayoutId id="2147483682" r:id="rId15"/>
    <p:sldLayoutId id="214748368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2" y="227967"/>
            <a:ext cx="8208000" cy="606424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</a:rPr>
              <a:t>Lent Rise 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</a:rPr>
              <a:t>School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700" b="0" dirty="0">
                <a:solidFill>
                  <a:schemeClr val="tx1">
                    <a:lumMod val="50000"/>
                  </a:schemeClr>
                </a:solidFill>
              </a:rPr>
              <a:t>Equalities Objectives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</a:rPr>
              <a:t>2019-2023</a:t>
            </a:r>
            <a:endParaRPr lang="en-US" sz="27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10" y="751766"/>
            <a:ext cx="8686802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1050" b="1" dirty="0"/>
          </a:p>
          <a:p>
            <a:pPr lvl="0"/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Equality Act 2010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requires that schools publish equalities objectives. These need to be specific and measurable. The </a:t>
            </a:r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Lent Rise School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equalities objectives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are based on analysis of our data and other evidence. They focus on the areas where we have agreed to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take action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tackle disadvantages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.  </a:t>
            </a:r>
          </a:p>
          <a:p>
            <a:pPr lvl="0"/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The Governing Board will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regularly review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the progress we are making to meet our equalities objectives. </a:t>
            </a:r>
          </a:p>
          <a:p>
            <a:pPr lvl="0"/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n-GB" sz="1400" b="1" dirty="0"/>
          </a:p>
          <a:p>
            <a:pPr lvl="0"/>
            <a:endParaRPr lang="en-US" sz="2000" b="1" dirty="0"/>
          </a:p>
          <a:p>
            <a:r>
              <a:rPr lang="en-US" sz="2800" b="1" dirty="0"/>
              <a:t>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endParaRPr lang="en-US" sz="12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777B57-2A33-4B18-90A9-9A9E3FB4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80023"/>
              </p:ext>
            </p:extLst>
          </p:nvPr>
        </p:nvGraphicFramePr>
        <p:xfrm>
          <a:off x="275539" y="1965757"/>
          <a:ext cx="8529103" cy="46800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0316">
                  <a:extLst>
                    <a:ext uri="{9D8B030D-6E8A-4147-A177-3AD203B41FA5}">
                      <a16:colId xmlns="" xmlns:a16="http://schemas.microsoft.com/office/drawing/2014/main" val="622287570"/>
                    </a:ext>
                  </a:extLst>
                </a:gridCol>
                <a:gridCol w="2610542">
                  <a:extLst>
                    <a:ext uri="{9D8B030D-6E8A-4147-A177-3AD203B41FA5}">
                      <a16:colId xmlns="" xmlns:a16="http://schemas.microsoft.com/office/drawing/2014/main" val="1638767544"/>
                    </a:ext>
                  </a:extLst>
                </a:gridCol>
                <a:gridCol w="807159">
                  <a:extLst>
                    <a:ext uri="{9D8B030D-6E8A-4147-A177-3AD203B41FA5}">
                      <a16:colId xmlns="" xmlns:a16="http://schemas.microsoft.com/office/drawing/2014/main" val="3881197119"/>
                    </a:ext>
                  </a:extLst>
                </a:gridCol>
                <a:gridCol w="1076213">
                  <a:extLst>
                    <a:ext uri="{9D8B030D-6E8A-4147-A177-3AD203B41FA5}">
                      <a16:colId xmlns="" xmlns:a16="http://schemas.microsoft.com/office/drawing/2014/main" val="3912262840"/>
                    </a:ext>
                  </a:extLst>
                </a:gridCol>
                <a:gridCol w="1974873">
                  <a:extLst>
                    <a:ext uri="{9D8B030D-6E8A-4147-A177-3AD203B41FA5}">
                      <a16:colId xmlns="" xmlns:a16="http://schemas.microsoft.com/office/drawing/2014/main" val="1203326005"/>
                    </a:ext>
                  </a:extLst>
                </a:gridCol>
              </a:tblGrid>
              <a:tr h="524759">
                <a:tc>
                  <a:txBody>
                    <a:bodyPr/>
                    <a:lstStyle/>
                    <a:p>
                      <a:r>
                        <a:rPr lang="en-GB" sz="1600" dirty="0"/>
                        <a:t>Objective</a:t>
                      </a:r>
                    </a:p>
                  </a:txBody>
                  <a:tcPr>
                    <a:solidFill>
                      <a:srgbClr val="82C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Actions</a:t>
                      </a:r>
                    </a:p>
                  </a:txBody>
                  <a:tcPr>
                    <a:solidFill>
                      <a:srgbClr val="82C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Who?</a:t>
                      </a:r>
                    </a:p>
                  </a:txBody>
                  <a:tcPr>
                    <a:solidFill>
                      <a:srgbClr val="82C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By When?</a:t>
                      </a:r>
                    </a:p>
                  </a:txBody>
                  <a:tcPr>
                    <a:solidFill>
                      <a:srgbClr val="82C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What Will the Impact Be?</a:t>
                      </a:r>
                    </a:p>
                  </a:txBody>
                  <a:tcPr>
                    <a:solidFill>
                      <a:srgbClr val="82C7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571220"/>
                  </a:ext>
                </a:extLst>
              </a:tr>
              <a:tr h="1376070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1.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Ensure that the curriculum is broad and balanced and make the best of every opportunity to provide equality an promote diversity </a:t>
                      </a:r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C5E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Whole staff review and</a:t>
                      </a:r>
                      <a:r>
                        <a:rPr lang="en-GB" sz="800" baseline="0" dirty="0" smtClean="0"/>
                        <a:t> development of topic based curriculum to support needs and interests of pupils. </a:t>
                      </a:r>
                    </a:p>
                    <a:p>
                      <a:endParaRPr lang="en-GB" sz="800" baseline="0" dirty="0" smtClean="0"/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opportunities in the curriculum to look at other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cultures/countries, study famous people from ethnic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minorities and with a variety of abilities and to celebrate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diversity.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collective worship as an opportunity to celebrate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festivals of a range of cultures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countries.</a:t>
                      </a:r>
                    </a:p>
                  </a:txBody>
                  <a:tcPr>
                    <a:solidFill>
                      <a:srgbClr val="C5E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Deputy Head leading all staff </a:t>
                      </a:r>
                    </a:p>
                  </a:txBody>
                  <a:tcPr>
                    <a:solidFill>
                      <a:srgbClr val="C5E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September 2020 </a:t>
                      </a:r>
                      <a:endParaRPr lang="en-GB" sz="800" dirty="0"/>
                    </a:p>
                  </a:txBody>
                  <a:tcPr>
                    <a:solidFill>
                      <a:srgbClr val="C5E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Greater understanding and respect for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differences.</a:t>
                      </a:r>
                    </a:p>
                    <a:p>
                      <a:endParaRPr lang="en-GB" sz="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school ethos and curriculum promotes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respect for the differences of the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 community.</a:t>
                      </a:r>
                    </a:p>
                    <a:p>
                      <a:endParaRPr lang="en-GB" sz="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Issues are covered through lessons,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assemblies and staff training.</a:t>
                      </a:r>
                      <a:endParaRPr lang="en-GB" sz="800" dirty="0"/>
                    </a:p>
                  </a:txBody>
                  <a:tcPr>
                    <a:solidFill>
                      <a:srgbClr val="C5E3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6690611"/>
                  </a:ext>
                </a:extLst>
              </a:tr>
              <a:tr h="745711"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  <a:r>
                        <a:rPr lang="en-GB" sz="800" dirty="0" smtClean="0"/>
                        <a:t>.</a:t>
                      </a:r>
                      <a:endParaRPr lang="en-GB" sz="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Track pupil groups and individual, analysing information and putting provision into place should it be needed to ensure equality of opportunity </a:t>
                      </a:r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the number of pupils working at the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expected standard for their age, reducing variances of groups across the school. </a:t>
                      </a:r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Deputy Head leading all staff </a:t>
                      </a:r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Ongoing </a:t>
                      </a:r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Increased outcomes for pupils. </a:t>
                      </a:r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2350855"/>
                  </a:ext>
                </a:extLst>
              </a:tr>
              <a:tr h="1077138">
                <a:tc>
                  <a:txBody>
                    <a:bodyPr/>
                    <a:lstStyle/>
                    <a:p>
                      <a:r>
                        <a:rPr lang="en-GB" sz="800" dirty="0"/>
                        <a:t>3</a:t>
                      </a:r>
                      <a:r>
                        <a:rPr lang="en-GB" sz="800" dirty="0" smtClean="0"/>
                        <a:t>.</a:t>
                      </a:r>
                      <a:endParaRPr lang="en-GB" sz="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dirty="0" smtClean="0">
                          <a:effectLst/>
                        </a:rPr>
                        <a:t>To  narrow the pupil premium gap in Reading, Writing and Maths in all year groups.</a:t>
                      </a:r>
                      <a:endParaRPr lang="en-GB" sz="800" dirty="0" smtClean="0"/>
                    </a:p>
                    <a:p>
                      <a:endParaRPr lang="en-GB" sz="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5E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the number of Pupil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Premium pupils working at the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expected standard for their age.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the achievement of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Pupil Premium pupils.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and deliver interventions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address gaps in learning as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identified through on-going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assessment.</a:t>
                      </a:r>
                      <a:endParaRPr lang="en-GB" sz="800" dirty="0" smtClean="0"/>
                    </a:p>
                  </a:txBody>
                  <a:tcPr>
                    <a:solidFill>
                      <a:srgbClr val="C5E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Deputy Head leading all staff </a:t>
                      </a:r>
                    </a:p>
                  </a:txBody>
                  <a:tcPr>
                    <a:solidFill>
                      <a:srgbClr val="C5E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Ongoing </a:t>
                      </a:r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C5E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 gap in attainment and progress </a:t>
                      </a:r>
                      <a:endParaRPr lang="en-GB" sz="800" dirty="0"/>
                    </a:p>
                  </a:txBody>
                  <a:tcPr>
                    <a:solidFill>
                      <a:srgbClr val="C5E3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0320808"/>
                  </a:ext>
                </a:extLst>
              </a:tr>
              <a:tr h="713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</a:rPr>
                        <a:t>4.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</a:rPr>
                        <a:t>To provide training for all staff and governors on equality and diversity</a:t>
                      </a:r>
                      <a:endParaRPr lang="en-GB" sz="800" dirty="0" smtClean="0"/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Whole staff</a:t>
                      </a:r>
                      <a:r>
                        <a:rPr lang="en-GB" sz="800" baseline="0" dirty="0" smtClean="0"/>
                        <a:t> and governing body training </a:t>
                      </a:r>
                      <a:endParaRPr lang="en-GB" sz="800" dirty="0" smtClean="0"/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HT/ COG</a:t>
                      </a:r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September 2020</a:t>
                      </a:r>
                    </a:p>
                    <a:p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staff and governors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aware of legislation and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responsibilities of all</a:t>
                      </a:r>
                    </a:p>
                    <a:p>
                      <a:r>
                        <a:rPr lang="en-GB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stakeholders</a:t>
                      </a:r>
                      <a:endParaRPr lang="en-GB" sz="800" dirty="0"/>
                    </a:p>
                  </a:txBody>
                  <a:tcPr>
                    <a:solidFill>
                      <a:srgbClr val="D9E3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8627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20BF70-1000-4CFF-B37D-CE4E1D55134D}"/>
              </a:ext>
            </a:extLst>
          </p:cNvPr>
          <p:cNvSpPr txBox="1"/>
          <p:nvPr/>
        </p:nvSpPr>
        <p:spPr>
          <a:xfrm>
            <a:off x="1472388" y="6338054"/>
            <a:ext cx="461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Agreed by the 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Lent Rise School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Governing Board 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11 July 2019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C627FC-9AB0-4FC1-8F1F-C65573A22A9A}"/>
              </a:ext>
            </a:extLst>
          </p:cNvPr>
          <p:cNvSpPr txBox="1"/>
          <p:nvPr/>
        </p:nvSpPr>
        <p:spPr>
          <a:xfrm>
            <a:off x="6267451" y="6403238"/>
            <a:ext cx="213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Last reviewed 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11 July 2019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37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BLT">
      <a:dk1>
        <a:srgbClr val="1F3769"/>
      </a:dk1>
      <a:lt1>
        <a:srgbClr val="FFFFFF"/>
      </a:lt1>
      <a:dk2>
        <a:srgbClr val="D50466"/>
      </a:dk2>
      <a:lt2>
        <a:srgbClr val="E7E6E6"/>
      </a:lt2>
      <a:accent1>
        <a:srgbClr val="07A5D0"/>
      </a:accent1>
      <a:accent2>
        <a:srgbClr val="6D4189"/>
      </a:accent2>
      <a:accent3>
        <a:srgbClr val="1DAF93"/>
      </a:accent3>
      <a:accent4>
        <a:srgbClr val="F18A15"/>
      </a:accent4>
      <a:accent5>
        <a:srgbClr val="F3CA19"/>
      </a:accent5>
      <a:accent6>
        <a:srgbClr val="B8CE2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7ECC692943F4F9A21018806165460" ma:contentTypeVersion="5" ma:contentTypeDescription="Create a new document." ma:contentTypeScope="" ma:versionID="34ac8e70de16a3fa500cfcce2451d70f">
  <xsd:schema xmlns:xsd="http://www.w3.org/2001/XMLSchema" xmlns:xs="http://www.w3.org/2001/XMLSchema" xmlns:p="http://schemas.microsoft.com/office/2006/metadata/properties" xmlns:ns2="cb523677-cc9d-4617-88ca-0a8367bda99a" targetNamespace="http://schemas.microsoft.com/office/2006/metadata/properties" ma:root="true" ma:fieldsID="d227c4ce3b9a8ad901807b498ef8e967" ns2:_="">
    <xsd:import namespace="cb523677-cc9d-4617-88ca-0a8367bda9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Location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23677-cc9d-4617-88ca-0a8367bda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57A51A-6218-4CA6-AD55-55BC5B170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523677-cc9d-4617-88ca-0a8367bda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4E98DE-F9D6-4409-8EB7-F466BFCC137E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b523677-cc9d-4617-88ca-0a8367bda99a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47FF9E-364D-4CEF-9FD3-6F5E7F65A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3120</TotalTime>
  <Words>378</Words>
  <Application>Microsoft Office PowerPoint</Application>
  <PresentationFormat>On-screen Show (4:3)</PresentationFormat>
  <Paragraphs>68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PowerPoint Template</vt:lpstr>
      <vt:lpstr>Lent Rise School  Equalities Objectives 2019-2023</vt:lpstr>
    </vt:vector>
  </TitlesOfParts>
  <Company>Buckinghamshire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Gregory, Emma</dc:creator>
  <cp:lastModifiedBy>schoolsecretary</cp:lastModifiedBy>
  <cp:revision>167</cp:revision>
  <cp:lastPrinted>2019-06-17T10:16:26Z</cp:lastPrinted>
  <dcterms:created xsi:type="dcterms:W3CDTF">2018-01-19T15:17:52Z</dcterms:created>
  <dcterms:modified xsi:type="dcterms:W3CDTF">2019-07-23T10:45:03Z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0x0101007DF7ECC692943F4F9A21018806165460</vt:lpwstr>
  </property>
  <property fmtid="{D5CDD505-2E9C-101B-9397-08002B2CF9AE}" pid="3" name="Order">
    <vt:r8>4200</vt:r8>
  </property>
</Properties>
</file>